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59" r:id="rId5"/>
    <p:sldId id="260" r:id="rId6"/>
    <p:sldId id="269" r:id="rId7"/>
    <p:sldId id="270" r:id="rId8"/>
    <p:sldId id="267" r:id="rId9"/>
    <p:sldId id="261" r:id="rId10"/>
    <p:sldId id="262" r:id="rId11"/>
    <p:sldId id="263" r:id="rId12"/>
    <p:sldId id="258" r:id="rId13"/>
    <p:sldId id="26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AA2C"/>
    <a:srgbClr val="363636"/>
    <a:srgbClr val="D9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87"/>
  </p:normalViewPr>
  <p:slideViewPr>
    <p:cSldViewPr snapToGrid="0">
      <p:cViewPr>
        <p:scale>
          <a:sx n="117" d="100"/>
          <a:sy n="117" d="100"/>
        </p:scale>
        <p:origin x="488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B4DD7-7982-ACAD-9985-D1857A5B5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B74049-8207-E04C-29C6-2375B44E3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1E6E9E-E989-9A89-DDD2-B7D5CA330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D52F87-86F2-B40B-60E7-946B71D2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2F952E-B943-4BBC-CA1B-AECEF8BB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27806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2465BB-3167-518D-FBDA-DF942C82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2EFEA3D-B490-116D-37BA-CDC0EA0BD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05C0B4-37C9-D933-640F-1FC8A2D0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273846-3A36-77C1-18AF-9471B1DA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AD90FB-F48B-5F8D-5797-0384A08D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9055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D746213-F4E9-D199-393E-46444DB1F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DE261D-635E-A0A4-4EFE-07A234D01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0C44D5-ADC5-B4CB-52C0-1E56A27F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DFFE98-770B-BC4C-F5EB-A0B3AE24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A80D8B-2F6B-9A0C-BE5C-C820998D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08731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664BF-6445-2645-4B97-98C1815C5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0D4898-F35C-E526-9202-A6F7D7E4B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7B8C57-F0D3-353F-5C42-C0178CBA8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38C43D-5884-E7A0-148A-85B96572B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F0B4AF-8E74-F3E7-8D71-BA2540CD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43566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5986E-F403-9190-94A6-1A33A0A8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4FA6C3-B85A-4454-3A04-BB36DBE02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993E8-1960-5B79-7139-2AF0A493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19702A-F47C-88D2-54DC-AF6490E1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4C9685-6CA4-C187-367D-7D863C25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04579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7DB337-A128-6852-B772-596478CA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24C276-8356-6C33-CF94-7A4BEC241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6A4FF5-B909-B353-E2B2-74772AEEE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03CDE6-CB5E-38EF-3F1E-AC2AA00E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44A1CA-63C5-A201-783B-4E63C99F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4117231-E915-83F5-000C-4D7F9270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78933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8C7542-8C5F-7326-82CF-0BA61274C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F2ADD1-E665-37C2-E704-138346E64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5F4EB1D-9E0F-68DB-BBA1-3F8DB37F8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59F7CBB-3300-227A-A297-400EA62DB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8AD1BC-EA6C-528A-8500-666847FBD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74BB591-5381-3222-C845-20242B989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A449CA1-201E-1DE8-7951-8D1884F9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AF1859-6037-A92D-92EA-FCFFF012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33397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6A1FF-BFBC-81D4-D3A5-EA6DA91B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325C135-3610-5BD7-32E1-9F895E36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2ABB0B5-B99A-D01D-AE56-E3996E05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0F1839-6C04-329B-A4F1-BC84EE6E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6204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BD5E71A-87C7-7BC4-0ED3-4EFC8BB1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8D78B9B-92E1-3BDF-F8F6-254D5251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8871A7-5032-8458-67E3-26A6B61D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1011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5450CC-156E-B533-5E03-8C59918D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D35996-D348-3C12-071D-F3A1F8D69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6394ACB-1BAC-3D7C-8AD6-56185EED7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8919CB-63F8-D13D-A296-78AF8DC78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1D5F3C-D7B8-BDB5-99D3-B6A1BEF2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5279EEF-3033-04F6-24BB-1B84D816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901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5DF6D9-66A6-0CD0-3CBB-044DFF4E4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ED603DD-7736-CEDD-43A1-BD406CCAC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B1B164-1C49-66A4-1CF4-B4A6C2F0A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A23474-BF79-F114-1BC5-1504878E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FB8AF3-64AE-6C35-6600-23446099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4CF83E-4F8D-C1E0-E63D-FD979985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042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AABA529-8CEB-600A-071A-64704A44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55DFFC-F28B-C1EB-D7D3-0D94730B6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FEA6AC-DD15-D45D-1A48-BBBCB1E7D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5A7684-D492-674C-9BEE-6CFB91E0D466}" type="datetimeFigureOut">
              <a:rPr lang="it-IT" smtClean="0"/>
              <a:t>20/01/25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7D4656-70CE-E82C-D4F9-2B8FE5B06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D65745-E406-F620-3B74-B79501CC9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DEC5F-B0D1-EC42-B00F-EDF769415F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018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DB1018-2A1F-ABF3-8654-60856D33D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  <a:noFill/>
        </p:spPr>
        <p:txBody>
          <a:bodyPr>
            <a:normAutofit/>
          </a:bodyPr>
          <a:lstStyle/>
          <a:p>
            <a:r>
              <a:rPr lang="it-IT" sz="8000" dirty="0">
                <a:solidFill>
                  <a:srgbClr val="FBAA2C"/>
                </a:solidFill>
                <a:latin typeface="Impact" panose="020B0806030902050204" pitchFamily="34" charset="0"/>
              </a:rPr>
              <a:t>MOCKBUSTER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4190D3-BFDC-F228-FB30-033CE34DF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</a:rPr>
              <a:t>Piattaforma per il noleggio e l'acquisto di film digitali online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B99FA3-FA60-12F4-CC06-ED394EC7B1C9}"/>
              </a:ext>
            </a:extLst>
          </p:cNvPr>
          <p:cNvSpPr txBox="1"/>
          <p:nvPr/>
        </p:nvSpPr>
        <p:spPr>
          <a:xfrm>
            <a:off x="0" y="648866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</p:spTree>
    <p:extLst>
      <p:ext uri="{BB962C8B-B14F-4D97-AF65-F5344CB8AC3E}">
        <p14:creationId xmlns:p14="http://schemas.microsoft.com/office/powerpoint/2010/main" val="183261147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BC8F2-2A22-DFC3-6CA2-BD14859CA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2BF9DEE5-D8D4-D676-E7F8-7BD1607EB405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9AA337-58C1-4F6D-B947-7473A540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9E3E764-27F9-D893-596D-1713592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38682" y="1568359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293969-732E-C106-B4A1-5F7E46CF1DEC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45EE41B-D5F6-16D0-A4F2-DA18C423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48022" y="4033384"/>
            <a:ext cx="2633999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B0AC6A-7B23-496F-7A6F-66E7BD4BBF85}"/>
              </a:ext>
            </a:extLst>
          </p:cNvPr>
          <p:cNvSpPr txBox="1"/>
          <p:nvPr/>
        </p:nvSpPr>
        <p:spPr>
          <a:xfrm>
            <a:off x="744069" y="1812091"/>
            <a:ext cx="569707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</a:rPr>
              <a:t>Gestori del catalogo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Per poter aggiungere un nuovo film, è necessario cliccare il pulsante "Movie Upload" dal menù a scomparsa.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Si verrà reindirizzati al </a:t>
            </a:r>
            <a:r>
              <a:rPr lang="it-IT" dirty="0" err="1">
                <a:solidFill>
                  <a:srgbClr val="FFFFFF"/>
                </a:solidFill>
              </a:rPr>
              <a:t>form</a:t>
            </a:r>
            <a:r>
              <a:rPr lang="it-IT" dirty="0">
                <a:solidFill>
                  <a:srgbClr val="FFFFFF"/>
                </a:solidFill>
              </a:rPr>
              <a:t> per il caricamento di un nuovo film.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Alla fine, per aggiungere il film al catalogo, è necessario cliccare il pulsante "Carica".</a:t>
            </a:r>
          </a:p>
        </p:txBody>
      </p:sp>
    </p:spTree>
    <p:extLst>
      <p:ext uri="{BB962C8B-B14F-4D97-AF65-F5344CB8AC3E}">
        <p14:creationId xmlns:p14="http://schemas.microsoft.com/office/powerpoint/2010/main" val="33737718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26B7A-BA34-872D-3D09-DCA4B8493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2ADABB4E-C2ED-6163-A832-3B1EB3F06CE1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AE2F44-E8AC-8B6B-82CD-F535A52A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A0F6885-1E24-E110-09F4-9468488AC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38682" y="1568359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88A637-7674-F9DC-D1A9-04F3A06AE520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7EFB53D-50C2-0812-A3E4-DB33B96C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8682" y="4033384"/>
            <a:ext cx="4652680" cy="2275057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16C93E-5F79-20A1-1388-6D37B6FA4B59}"/>
              </a:ext>
            </a:extLst>
          </p:cNvPr>
          <p:cNvSpPr txBox="1"/>
          <p:nvPr/>
        </p:nvSpPr>
        <p:spPr>
          <a:xfrm>
            <a:off x="744069" y="1812091"/>
            <a:ext cx="56970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</a:rPr>
              <a:t>Gestori degli ordini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I gestori degli ordini hanno la possibilità di visualizzare tutti gli ordini effettuati da tutti i clienti della piattaforma.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Per visualizzare i dettagli di uno specifico ordine, è sufficiente premere il pulsante "Dettagli" sulla riga dell’ordine per essere reindirizzati alla pagina contenente i dettagli dell’ordine.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È possibile inoltre filtrare gli ordini per data e utente, per consentire una rapida individuazione di uno specifico ordine.</a:t>
            </a:r>
          </a:p>
        </p:txBody>
      </p:sp>
    </p:spTree>
    <p:extLst>
      <p:ext uri="{BB962C8B-B14F-4D97-AF65-F5344CB8AC3E}">
        <p14:creationId xmlns:p14="http://schemas.microsoft.com/office/powerpoint/2010/main" val="18891052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86F2-3579-FD47-4403-0F05F52A6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77B50543-FC67-9FF1-1929-53780CF91651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74264FE-82D1-AC5C-32F5-0675663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344A8B-ED5C-1AB2-B7A5-DF9AC8F41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863090"/>
            <a:ext cx="11039588" cy="4445596"/>
          </a:xfrm>
        </p:spPr>
        <p:txBody>
          <a:bodyPr/>
          <a:lstStyle/>
          <a:p>
            <a:pPr marL="0" indent="0">
              <a:buNone/>
            </a:pPr>
            <a:r>
              <a:rPr lang="it-IT" sz="2400" b="1" dirty="0">
                <a:solidFill>
                  <a:srgbClr val="FFFFFF"/>
                </a:solidFill>
              </a:rPr>
              <a:t>Architettura del sistema e tecnologie utilizzate</a:t>
            </a:r>
          </a:p>
          <a:p>
            <a:pPr marL="0" indent="0">
              <a:buNone/>
            </a:pPr>
            <a:r>
              <a:rPr lang="it-IT" sz="2000" dirty="0">
                <a:solidFill>
                  <a:srgbClr val="FFFFFF"/>
                </a:solidFill>
              </a:rPr>
              <a:t>Il sistema adotta un modello Client-Server con gestione della persistenza mediante un database relazionale:</a:t>
            </a:r>
          </a:p>
          <a:p>
            <a:pPr lvl="2"/>
            <a:endParaRPr lang="it-IT" dirty="0">
              <a:solidFill>
                <a:srgbClr val="FFFFFF"/>
              </a:solidFill>
            </a:endParaRPr>
          </a:p>
          <a:p>
            <a:pPr lvl="1"/>
            <a:r>
              <a:rPr lang="it-IT" sz="2000" dirty="0" err="1">
                <a:solidFill>
                  <a:srgbClr val="FFFFFF"/>
                </a:solidFill>
              </a:rPr>
              <a:t>L’application</a:t>
            </a:r>
            <a:r>
              <a:rPr lang="it-IT" sz="2000" dirty="0">
                <a:solidFill>
                  <a:srgbClr val="FFFFFF"/>
                </a:solidFill>
              </a:rPr>
              <a:t> server utilizzato è </a:t>
            </a:r>
            <a:r>
              <a:rPr lang="it-IT" sz="2000" dirty="0" err="1">
                <a:solidFill>
                  <a:srgbClr val="FFFFFF"/>
                </a:solidFill>
              </a:rPr>
              <a:t>Glassfish</a:t>
            </a:r>
            <a:r>
              <a:rPr lang="it-IT" sz="2000" dirty="0">
                <a:solidFill>
                  <a:srgbClr val="FFFFFF"/>
                </a:solidFill>
              </a:rPr>
              <a:t>, il quale fornisce il supporto a tecnologie Java Enterprise come filtri, </a:t>
            </a:r>
            <a:r>
              <a:rPr lang="it-IT" sz="2000" dirty="0" err="1">
                <a:solidFill>
                  <a:srgbClr val="FFFFFF"/>
                </a:solidFill>
              </a:rPr>
              <a:t>servlet</a:t>
            </a:r>
            <a:r>
              <a:rPr lang="it-IT" sz="2000" dirty="0">
                <a:solidFill>
                  <a:srgbClr val="FFFFFF"/>
                </a:solidFill>
              </a:rPr>
              <a:t>, JSP, EJB, JTA, e JPA.</a:t>
            </a:r>
          </a:p>
          <a:p>
            <a:pPr lvl="1"/>
            <a:endParaRPr lang="it-IT" sz="2000" dirty="0">
              <a:solidFill>
                <a:srgbClr val="FFFFFF"/>
              </a:solidFill>
            </a:endParaRPr>
          </a:p>
          <a:p>
            <a:pPr lvl="1"/>
            <a:r>
              <a:rPr lang="it-IT" sz="2000" dirty="0">
                <a:solidFill>
                  <a:srgbClr val="FFFFFF"/>
                </a:solidFill>
              </a:rPr>
              <a:t>Il DBMS utilizzato è MySQL. </a:t>
            </a:r>
          </a:p>
          <a:p>
            <a:pPr lvl="1"/>
            <a:endParaRPr lang="it-IT" sz="2000" dirty="0">
              <a:solidFill>
                <a:srgbClr val="FFFFFF"/>
              </a:solidFill>
            </a:endParaRPr>
          </a:p>
          <a:p>
            <a:pPr lvl="1"/>
            <a:r>
              <a:rPr lang="it-IT" sz="2000" dirty="0">
                <a:solidFill>
                  <a:srgbClr val="FFFFFF"/>
                </a:solidFill>
              </a:rPr>
              <a:t>L’implementazione di JPA utilizzata per interfacciarsi con MySQL è </a:t>
            </a:r>
            <a:r>
              <a:rPr lang="it-IT" sz="2000" dirty="0" err="1">
                <a:solidFill>
                  <a:srgbClr val="FFFFFF"/>
                </a:solidFill>
              </a:rPr>
              <a:t>EclipseLink</a:t>
            </a:r>
            <a:r>
              <a:rPr lang="it-IT" sz="2000" dirty="0">
                <a:solidFill>
                  <a:srgbClr val="FFFFFF"/>
                </a:solidFill>
              </a:rPr>
              <a:t>, che consente la configurazione di una cache di secondo livello per limitare l’interazione con il database in favore delle performance.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95A69C-6085-E995-4325-0EAFD37CCC09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</p:spTree>
    <p:extLst>
      <p:ext uri="{BB962C8B-B14F-4D97-AF65-F5344CB8AC3E}">
        <p14:creationId xmlns:p14="http://schemas.microsoft.com/office/powerpoint/2010/main" val="28475264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BA218-C95E-8C69-2738-4EB805E59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7CDD42AD-4B6E-7894-A64A-7B70851062AB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9305A9-9F49-F3A4-4DC9-E3F64FD9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C934FC-EEFA-B98B-53D2-06CE740DA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863090"/>
            <a:ext cx="11039588" cy="4445596"/>
          </a:xfrm>
        </p:spPr>
        <p:txBody>
          <a:bodyPr/>
          <a:lstStyle/>
          <a:p>
            <a:pPr marL="0" indent="0">
              <a:buNone/>
            </a:pPr>
            <a:r>
              <a:rPr lang="it-IT" sz="2400" b="1" dirty="0">
                <a:solidFill>
                  <a:srgbClr val="FFFFFF"/>
                </a:solidFill>
              </a:rPr>
              <a:t>Flusso degli eventi</a:t>
            </a:r>
            <a:endParaRPr lang="it-IT" dirty="0">
              <a:solidFill>
                <a:srgbClr val="FFFFFF"/>
              </a:solidFill>
            </a:endParaRPr>
          </a:p>
          <a:p>
            <a:endParaRPr lang="it-IT" sz="2000" dirty="0">
              <a:solidFill>
                <a:srgbClr val="FFFFFF"/>
              </a:solidFill>
            </a:endParaRPr>
          </a:p>
          <a:p>
            <a:r>
              <a:rPr lang="it-IT" sz="2000" dirty="0">
                <a:solidFill>
                  <a:srgbClr val="FFFFFF"/>
                </a:solidFill>
              </a:rPr>
              <a:t>I client accedono alla piattaforma tramite un qualsiasi browser web ed interagiscono con pagine JSP, le quali forniscono un contenuto dinamico e garantiscono un design intuitivo e responsive, grazie all’utilizzo di CSS e JavaScript.</a:t>
            </a:r>
          </a:p>
          <a:p>
            <a:endParaRPr lang="it-IT" sz="2000" dirty="0">
              <a:solidFill>
                <a:srgbClr val="FFFFFF"/>
              </a:solidFill>
            </a:endParaRPr>
          </a:p>
          <a:p>
            <a:r>
              <a:rPr lang="it-IT" sz="2000" dirty="0">
                <a:solidFill>
                  <a:srgbClr val="FFFFFF"/>
                </a:solidFill>
              </a:rPr>
              <a:t>Il server riceve le richieste dai client, ne verifica la validità usando degli appositi filtri, e successivamente le elabora mediante componenti come </a:t>
            </a:r>
            <a:r>
              <a:rPr lang="it-IT" sz="2000" dirty="0" err="1">
                <a:solidFill>
                  <a:srgbClr val="FFFFFF"/>
                </a:solidFill>
              </a:rPr>
              <a:t>servlet</a:t>
            </a:r>
            <a:r>
              <a:rPr lang="it-IT" sz="2000" dirty="0">
                <a:solidFill>
                  <a:srgbClr val="FFFFFF"/>
                </a:solidFill>
              </a:rPr>
              <a:t> ed EJB.  Se necessario, viene interrogato il database utilizzando JPA.</a:t>
            </a:r>
          </a:p>
          <a:p>
            <a:endParaRPr lang="it-IT" sz="2000" dirty="0">
              <a:solidFill>
                <a:srgbClr val="FFFFFF"/>
              </a:solidFill>
            </a:endParaRPr>
          </a:p>
          <a:p>
            <a:r>
              <a:rPr lang="it-IT" sz="2000" dirty="0">
                <a:solidFill>
                  <a:srgbClr val="FFFFFF"/>
                </a:solidFill>
              </a:rPr>
              <a:t>Una volta elaborata la risposta, il server la inoltra al client, sotto forma di pagina JSP.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3578D71-7B37-BC7C-A821-8640EF1E2F27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</p:spTree>
    <p:extLst>
      <p:ext uri="{BB962C8B-B14F-4D97-AF65-F5344CB8AC3E}">
        <p14:creationId xmlns:p14="http://schemas.microsoft.com/office/powerpoint/2010/main" val="17423716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0B0D3A50-64EF-7D29-AE9C-EC0FAA3918C8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B3F4A4-A921-A2B7-0D48-BCD7A2F1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FE747F-0C4D-4188-1A84-537F97195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2" y="1788459"/>
            <a:ext cx="10941424" cy="453165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b="1" dirty="0">
                <a:solidFill>
                  <a:srgbClr val="FFFFFF"/>
                </a:solidFill>
              </a:rPr>
              <a:t>Scopi della piattaforma</a:t>
            </a:r>
          </a:p>
          <a:p>
            <a:pPr marL="0" indent="0">
              <a:buNone/>
            </a:pPr>
            <a:endParaRPr lang="it-IT" dirty="0">
              <a:solidFill>
                <a:srgbClr val="FFFFFF"/>
              </a:solidFill>
            </a:endParaRPr>
          </a:p>
          <a:p>
            <a:pPr lvl="1"/>
            <a:r>
              <a:rPr lang="it-IT" dirty="0">
                <a:solidFill>
                  <a:srgbClr val="FFFFFF"/>
                </a:solidFill>
              </a:rPr>
              <a:t>Offrire agli utenti ospiti la possibilità di registrarsi come clienti.</a:t>
            </a:r>
          </a:p>
          <a:p>
            <a:pPr lvl="1"/>
            <a:endParaRPr lang="it-IT" dirty="0">
              <a:solidFill>
                <a:srgbClr val="FFFFFF"/>
              </a:solidFill>
            </a:endParaRPr>
          </a:p>
          <a:p>
            <a:pPr lvl="1"/>
            <a:r>
              <a:rPr lang="it-IT" dirty="0">
                <a:solidFill>
                  <a:srgbClr val="FFFFFF"/>
                </a:solidFill>
              </a:rPr>
              <a:t>Offrire ai clienti la possibilità di noleggiare ed acquistare film in formato digitale.</a:t>
            </a:r>
          </a:p>
          <a:p>
            <a:pPr lvl="1"/>
            <a:endParaRPr lang="it-IT" dirty="0">
              <a:solidFill>
                <a:srgbClr val="FFFFFF"/>
              </a:solidFill>
            </a:endParaRPr>
          </a:p>
          <a:p>
            <a:pPr lvl="1"/>
            <a:r>
              <a:rPr lang="it-IT" dirty="0">
                <a:solidFill>
                  <a:srgbClr val="FFFFFF"/>
                </a:solidFill>
              </a:rPr>
              <a:t>Offrire ai gestori del catalogo la possibilità di rendere disponibili, ai clienti della piattaforma, nuovi film e modificare o rimuovere quelli già presenti in catalogo.</a:t>
            </a:r>
          </a:p>
          <a:p>
            <a:pPr lvl="1"/>
            <a:endParaRPr lang="it-IT" dirty="0">
              <a:solidFill>
                <a:srgbClr val="FFFFFF"/>
              </a:solidFill>
            </a:endParaRPr>
          </a:p>
          <a:p>
            <a:pPr lvl="1"/>
            <a:r>
              <a:rPr lang="it-IT" dirty="0">
                <a:solidFill>
                  <a:srgbClr val="FFFFFF"/>
                </a:solidFill>
              </a:rPr>
              <a:t>Offrire ai gestori degli ordini la possibilità di monitorare tutti gli ordini effettuati dai clienti.</a:t>
            </a:r>
          </a:p>
          <a:p>
            <a:pPr lvl="1"/>
            <a:endParaRPr lang="it-IT" dirty="0">
              <a:solidFill>
                <a:srgbClr val="FFFFFF"/>
              </a:solidFill>
            </a:endParaRPr>
          </a:p>
          <a:p>
            <a:pPr lvl="1"/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0C89E8-C80B-E657-5E40-4F5074C67E16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</p:spTree>
    <p:extLst>
      <p:ext uri="{BB962C8B-B14F-4D97-AF65-F5344CB8AC3E}">
        <p14:creationId xmlns:p14="http://schemas.microsoft.com/office/powerpoint/2010/main" val="475142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DD912-8F3E-C94C-018D-330AFE20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A87A8DEA-2563-9881-E2D0-252001E2DD94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AC6101-E81A-1C75-D815-AAAD8BCC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4682A13-922D-5DB1-5425-7AF9D73E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38682" y="1568359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51418-A35D-816F-7DDB-B78958D95535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20F3C7-0DDC-9086-FD2F-74D861A51B0D}"/>
              </a:ext>
            </a:extLst>
          </p:cNvPr>
          <p:cNvSpPr txBox="1"/>
          <p:nvPr/>
        </p:nvSpPr>
        <p:spPr>
          <a:xfrm>
            <a:off x="744069" y="1812091"/>
            <a:ext cx="56970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</a:rPr>
              <a:t>Utenti ospiti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Gli utenti ospiti possono registrarsi cliccando il pulsante "Registrati" posto sotto il </a:t>
            </a:r>
            <a:r>
              <a:rPr lang="it-IT" dirty="0" err="1">
                <a:solidFill>
                  <a:srgbClr val="FFFFFF"/>
                </a:solidFill>
              </a:rPr>
              <a:t>form</a:t>
            </a:r>
            <a:r>
              <a:rPr lang="it-IT" dirty="0">
                <a:solidFill>
                  <a:srgbClr val="FFFFFF"/>
                </a:solidFill>
              </a:rPr>
              <a:t> del login, il quale è raggiungibile cliccando il </a:t>
            </a:r>
            <a:r>
              <a:rPr lang="it-IT" dirty="0" err="1">
                <a:solidFill>
                  <a:srgbClr val="FFFFFF"/>
                </a:solidFill>
              </a:rPr>
              <a:t>pulsande</a:t>
            </a:r>
            <a:r>
              <a:rPr lang="it-IT" dirty="0">
                <a:solidFill>
                  <a:srgbClr val="FFFFFF"/>
                </a:solidFill>
              </a:rPr>
              <a:t> "Accedi" dalla barra di navigazione.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Si verrà reindirizzati al </a:t>
            </a:r>
            <a:r>
              <a:rPr lang="it-IT" dirty="0" err="1">
                <a:solidFill>
                  <a:srgbClr val="FFFFFF"/>
                </a:solidFill>
              </a:rPr>
              <a:t>form</a:t>
            </a:r>
            <a:r>
              <a:rPr lang="it-IT" dirty="0">
                <a:solidFill>
                  <a:srgbClr val="FFFFFF"/>
                </a:solidFill>
              </a:rPr>
              <a:t> per la registrazione. Al termine della compilazione dei campi, sarà sufficiente cliccare il pulsante "Registrati".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Una volta completata la registrazione, si verrà reindirizzati alla home page della piattaforma, essendo collegati al proprio account.</a:t>
            </a:r>
          </a:p>
        </p:txBody>
      </p:sp>
      <p:pic>
        <p:nvPicPr>
          <p:cNvPr id="3" name="Segnaposto contenuto 6">
            <a:extLst>
              <a:ext uri="{FF2B5EF4-FFF2-40B4-BE49-F238E27FC236}">
                <a16:creationId xmlns:a16="http://schemas.microsoft.com/office/drawing/2014/main" id="{861C3CF5-E9FB-BEB4-0E12-2B4D21D26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278620" y="4019598"/>
            <a:ext cx="3972804" cy="2306190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</p:spTree>
    <p:extLst>
      <p:ext uri="{BB962C8B-B14F-4D97-AF65-F5344CB8AC3E}">
        <p14:creationId xmlns:p14="http://schemas.microsoft.com/office/powerpoint/2010/main" val="27815390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5E6E3-4F1D-B38A-17A2-8C60883D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0ED9D8D9-8DD8-1639-1AC1-66BED353B411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C84668-F186-D4DA-7171-BDA85AC6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pic>
        <p:nvPicPr>
          <p:cNvPr id="7" name="Segnaposto contenuto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B7892651-5E69-12AA-D92A-26AA35DB2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682" y="1568359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2CC94D-61CC-0D1B-40F6-8FC35303828B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  <p:pic>
        <p:nvPicPr>
          <p:cNvPr id="9" name="Immagine 8" descr="Immagine che contiene testo, schermata, Software multimediale, Composizione digitale&#10;&#10;Descrizione generata automaticamente">
            <a:extLst>
              <a:ext uri="{FF2B5EF4-FFF2-40B4-BE49-F238E27FC236}">
                <a16:creationId xmlns:a16="http://schemas.microsoft.com/office/drawing/2014/main" id="{623686A7-BD39-BB3A-60ED-DC4D5A3B9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82" y="4033384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694377C-8D25-98A0-AF6C-08967676CCAA}"/>
              </a:ext>
            </a:extLst>
          </p:cNvPr>
          <p:cNvSpPr txBox="1"/>
          <p:nvPr/>
        </p:nvSpPr>
        <p:spPr>
          <a:xfrm>
            <a:off x="744069" y="1812091"/>
            <a:ext cx="569707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</a:rPr>
              <a:t>Clienti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Una volta effettuato l’accesso, i clienti potranno navigare l’intero catalogo.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Per visualizzare i dettagli di un film, è sufficiente cliccare la locandina del film a cui si è interessati.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Sulla pagina che si aprirà saranno mostrati tutti i dettagli relativi al film, come la disponibilità, il titolo, la trama, il prezzo di acquisto e quello di noleggio.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È possibile selezionare il numero di giorni del noleggio utilizzando l’apposito slider posto sotto il pulsante per effettuare un noleggio.</a:t>
            </a:r>
          </a:p>
        </p:txBody>
      </p:sp>
    </p:spTree>
    <p:extLst>
      <p:ext uri="{BB962C8B-B14F-4D97-AF65-F5344CB8AC3E}">
        <p14:creationId xmlns:p14="http://schemas.microsoft.com/office/powerpoint/2010/main" val="8764750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CDC45-C4E8-1A51-F389-4DCF33B8F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D7A7AC3A-FF40-9B62-F601-4E3077FE17D7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76FCF0-2804-79D2-6C61-D962B08D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657292F-6EC6-134C-BB51-AB0E1C05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938682" y="1568359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146F81-0A61-3336-1E9F-39F2B49AFD20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590B9C9-3DA5-37C8-7658-335D0799C6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38682" y="4033384"/>
            <a:ext cx="4652680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4DFA451-680A-5323-9E08-E045D93DB3E8}"/>
              </a:ext>
            </a:extLst>
          </p:cNvPr>
          <p:cNvSpPr txBox="1"/>
          <p:nvPr/>
        </p:nvSpPr>
        <p:spPr>
          <a:xfrm>
            <a:off x="744069" y="1812091"/>
            <a:ext cx="56970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</a:rPr>
              <a:t>Clienti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Quando sulla pagina di un film si clicca sul pulsante per l’acquisto o per il noleggio, si viene reindirizzati alla pagina del carrello.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Qui sarà possibile modificare il contenuto del carrello. In particolare, sarà possibile svuotarlo, rimuovere singoli film oppure variare il numero di giorni per i quali si intende noleggiare un film.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Cliccando il pulsante "Ordina", il sistema effettuerà i dovuti controlli per garantire che i film selezionati siano effettivamente disponibili e che l’utente disponga del credito necessario. Se tutti i controlli hanno esito positivo, verrà mostrata una pagina con il riepilogo dell’ordine.</a:t>
            </a:r>
          </a:p>
        </p:txBody>
      </p:sp>
    </p:spTree>
    <p:extLst>
      <p:ext uri="{BB962C8B-B14F-4D97-AF65-F5344CB8AC3E}">
        <p14:creationId xmlns:p14="http://schemas.microsoft.com/office/powerpoint/2010/main" val="4230730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F78B7-B977-A2AA-4DC1-3FA11CA0E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7EF9DB29-5676-9530-F401-5F556DDF2EE5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FDA987-B420-DD17-BD00-F3823F73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B579FE3-9FE0-EBA5-4CD5-41A4AFA1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938682" y="1568359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F765C81-9F42-B534-AC9C-CFADC23B009C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DCF48E3-5B7C-38EF-9912-6FDD3D9219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38682" y="4033384"/>
            <a:ext cx="4652680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AC8C905-B0D1-53E3-02C6-BC97967DC81A}"/>
              </a:ext>
            </a:extLst>
          </p:cNvPr>
          <p:cNvSpPr txBox="1"/>
          <p:nvPr/>
        </p:nvSpPr>
        <p:spPr>
          <a:xfrm>
            <a:off x="744069" y="1812091"/>
            <a:ext cx="56970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</a:rPr>
              <a:t>Clienti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I clienti possono visualizzare tutti i loro ordini cliccando il pulsante "I miei ordini" dal menù a scomparsa.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Per visualizzare i dettagli di uno specifico ordine, è sufficiente premere il pulsante "Dettagli" sulla riga dell’ordine per essere reindirizzati alla pagina contenente i dettagli dell’ordine.</a:t>
            </a:r>
          </a:p>
        </p:txBody>
      </p:sp>
    </p:spTree>
    <p:extLst>
      <p:ext uri="{BB962C8B-B14F-4D97-AF65-F5344CB8AC3E}">
        <p14:creationId xmlns:p14="http://schemas.microsoft.com/office/powerpoint/2010/main" val="1678071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33DC5D-1833-49C0-9E10-105C5728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7785585F-E14C-0C54-F90F-AADCE2323151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78F830-C6A5-3E8F-0CEC-E266FDFD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418E216-FD21-AEB5-7A1C-7CD8FC53F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938682" y="1568359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344712D-DCFD-1C84-F157-ADC4BE9EA12E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877CF9D-F156-CF73-D70D-8095ACC6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938682" y="3995146"/>
            <a:ext cx="4652681" cy="2489510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072B4F-6AD3-D2F6-2752-D5CE508644C6}"/>
              </a:ext>
            </a:extLst>
          </p:cNvPr>
          <p:cNvSpPr txBox="1"/>
          <p:nvPr/>
        </p:nvSpPr>
        <p:spPr>
          <a:xfrm>
            <a:off x="744069" y="1812091"/>
            <a:ext cx="56970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</a:rPr>
              <a:t>Clienti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I clienti possono modificare i dettagli del proprio account cliccando il pulsante "Il mio account" dal menù a scomparsa.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Per rendere effettive le modifiche, è sufficiente premere il pulsante "Aggiorna".</a:t>
            </a:r>
          </a:p>
        </p:txBody>
      </p:sp>
    </p:spTree>
    <p:extLst>
      <p:ext uri="{BB962C8B-B14F-4D97-AF65-F5344CB8AC3E}">
        <p14:creationId xmlns:p14="http://schemas.microsoft.com/office/powerpoint/2010/main" val="122858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856053-F81E-7C29-B888-EC4ABA76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6FC07A9C-3A91-E4E4-BFB1-AD451C7F47C1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5D49B0-C4DC-63C7-C9C0-CC6C02F9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61E6E49-1C6C-629D-D7C4-EE707551A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938682" y="1568359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C1CB37-FDED-B17B-DB46-E7745511EBA7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7C3A906-B61E-6864-BA68-CFDAAD23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38682" y="4033384"/>
            <a:ext cx="4652680" cy="2275057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6D739B3-C395-3981-070B-35684FDCCB43}"/>
              </a:ext>
            </a:extLst>
          </p:cNvPr>
          <p:cNvSpPr txBox="1"/>
          <p:nvPr/>
        </p:nvSpPr>
        <p:spPr>
          <a:xfrm>
            <a:off x="744069" y="1812091"/>
            <a:ext cx="56970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</a:rPr>
              <a:t>Clienti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Cliccando l’icona della lente d’ingrandimento apparirà la barra di ricerca.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È possibile effettuare ricerche parziali in base al titolo dei film presenti in catalogo.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Questo tipo di ricerca è utile per trovare film con titoli che contengano il termine inserito.</a:t>
            </a:r>
          </a:p>
        </p:txBody>
      </p:sp>
    </p:spTree>
    <p:extLst>
      <p:ext uri="{BB962C8B-B14F-4D97-AF65-F5344CB8AC3E}">
        <p14:creationId xmlns:p14="http://schemas.microsoft.com/office/powerpoint/2010/main" val="111185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D0E1C-30EC-09CE-87D9-53E732842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sullo stesso lato 3">
            <a:extLst>
              <a:ext uri="{FF2B5EF4-FFF2-40B4-BE49-F238E27FC236}">
                <a16:creationId xmlns:a16="http://schemas.microsoft.com/office/drawing/2014/main" id="{A6B1E6C7-8B86-28EA-A949-923F5DB4DF27}"/>
              </a:ext>
            </a:extLst>
          </p:cNvPr>
          <p:cNvSpPr/>
          <p:nvPr/>
        </p:nvSpPr>
        <p:spPr>
          <a:xfrm>
            <a:off x="407894" y="373344"/>
            <a:ext cx="11376212" cy="91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BAA2C"/>
          </a:solidFill>
          <a:ln>
            <a:solidFill>
              <a:srgbClr val="FBA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C07129-DADB-52C3-0662-63C77A38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2" y="373344"/>
            <a:ext cx="10515600" cy="914400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Impact" panose="020B0806030902050204" pitchFamily="34" charset="0"/>
              </a:rPr>
              <a:t>MOCKBUSTER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77F578-8A85-3D9E-1202-F236198E6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38682" y="1568359"/>
            <a:ext cx="4652681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CFA437-58D1-A363-1F97-C1D58E5157E9}"/>
              </a:ext>
            </a:extLst>
          </p:cNvPr>
          <p:cNvSpPr txBox="1"/>
          <p:nvPr/>
        </p:nvSpPr>
        <p:spPr>
          <a:xfrm>
            <a:off x="0" y="6589057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rgbClr val="FFFFFF"/>
                </a:solidFill>
              </a:rPr>
              <a:t>Roberto Ambrosino Matricola: 0512117886 – Corso di Ingegneria del Software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ED42A2E-84C7-8952-03AB-554543D6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04893" y="4033384"/>
            <a:ext cx="2720257" cy="2275058"/>
          </a:xfrm>
          <a:prstGeom prst="roundRect">
            <a:avLst>
              <a:gd name="adj" fmla="val 5614"/>
            </a:avLst>
          </a:prstGeom>
          <a:ln w="28575">
            <a:solidFill>
              <a:srgbClr val="FBAA2C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04819E-21CA-4171-0636-BD10D175C6C4}"/>
              </a:ext>
            </a:extLst>
          </p:cNvPr>
          <p:cNvSpPr txBox="1"/>
          <p:nvPr/>
        </p:nvSpPr>
        <p:spPr>
          <a:xfrm>
            <a:off x="744069" y="1812091"/>
            <a:ext cx="56970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</a:rPr>
              <a:t>Gestori del catalogo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I gestori del catalogo hanno la possibilità di modificare le informazioni dei film presenti sulla piattaforma e di aggiungerne di nuovi.</a:t>
            </a:r>
          </a:p>
          <a:p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Una volta giunti sulla pagina di un film, ci sarà la possibilità di cliccare il pulsante "Modifica", il quale porterà ad un </a:t>
            </a:r>
            <a:r>
              <a:rPr lang="it-IT" dirty="0" err="1">
                <a:solidFill>
                  <a:srgbClr val="FFFFFF"/>
                </a:solidFill>
              </a:rPr>
              <a:t>form</a:t>
            </a:r>
            <a:r>
              <a:rPr lang="it-IT" dirty="0">
                <a:solidFill>
                  <a:srgbClr val="FFFFFF"/>
                </a:solidFill>
              </a:rPr>
              <a:t> contenente le informazioni del film da modificare.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Ultimate le modifiche, sarà sufficiente premere sul pulsante "Aggiorna" per rendere effettive le modifiche apportate.</a:t>
            </a:r>
          </a:p>
        </p:txBody>
      </p:sp>
    </p:spTree>
    <p:extLst>
      <p:ext uri="{BB962C8B-B14F-4D97-AF65-F5344CB8AC3E}">
        <p14:creationId xmlns:p14="http://schemas.microsoft.com/office/powerpoint/2010/main" val="11077949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1918</TotalTime>
  <Words>1037</Words>
  <Application>Microsoft Macintosh PowerPoint</Application>
  <PresentationFormat>Widescreen</PresentationFormat>
  <Paragraphs>112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Impact</vt:lpstr>
      <vt:lpstr>Tema di Office</vt:lpstr>
      <vt:lpstr>MOCKBUSTER</vt:lpstr>
      <vt:lpstr>MOCKBUSTER</vt:lpstr>
      <vt:lpstr>MOCKBUSTER</vt:lpstr>
      <vt:lpstr>MOCKBUSTER</vt:lpstr>
      <vt:lpstr>MOCKBUSTER</vt:lpstr>
      <vt:lpstr>MOCKBUSTER</vt:lpstr>
      <vt:lpstr>MOCKBUSTER</vt:lpstr>
      <vt:lpstr>MOCKBUSTER</vt:lpstr>
      <vt:lpstr>MOCKBUSTER</vt:lpstr>
      <vt:lpstr>MOCKBUSTER</vt:lpstr>
      <vt:lpstr>MOCKBUSTER</vt:lpstr>
      <vt:lpstr>MOCKBUSTER</vt:lpstr>
      <vt:lpstr>MOCKBUSTER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Ambrosino</dc:creator>
  <cp:lastModifiedBy>Roberto Ambrosino</cp:lastModifiedBy>
  <cp:revision>8</cp:revision>
  <dcterms:created xsi:type="dcterms:W3CDTF">2025-01-18T07:36:34Z</dcterms:created>
  <dcterms:modified xsi:type="dcterms:W3CDTF">2025-01-21T09:51:02Z</dcterms:modified>
</cp:coreProperties>
</file>